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56" r:id="rId5"/>
    <p:sldId id="259" r:id="rId6"/>
  </p:sldIdLst>
  <p:sldSz cx="9144000" cy="6858000" type="screen4x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7D945-4980-441D-B8EF-CEFEC32FF7ED}" v="6" dt="2022-02-28T15:08:1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17" autoAdjust="0"/>
  </p:normalViewPr>
  <p:slideViewPr>
    <p:cSldViewPr>
      <p:cViewPr varScale="1">
        <p:scale>
          <a:sx n="135" d="100"/>
          <a:sy n="135" d="100"/>
        </p:scale>
        <p:origin x="25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2FB0C-5572-45E8-A0B9-AB0B7A576F39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8F28-2D85-4682-B5CE-22F8B0CF0BC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5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18F28-2D85-4682-B5CE-22F8B0CF0BC9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79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06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REV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97352"/>
            <a:ext cx="2133600" cy="268139"/>
          </a:xfrm>
          <a:prstGeom prst="rect">
            <a:avLst/>
          </a:prstGeom>
        </p:spPr>
        <p:txBody>
          <a:bodyPr/>
          <a:lstStyle/>
          <a:p>
            <a:fld id="{2C3789C3-23AB-4D0E-9E8D-B93142EBE9B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2F7C-BB65-478B-8239-87731F3E9976}" type="datetimeFigureOut">
              <a:rPr lang="es-ES" smtClean="0"/>
              <a:pPr/>
              <a:t>28/02/2022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118920" y="6669360"/>
            <a:ext cx="2016000" cy="180000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s-ES" dirty="0"/>
              <a:t>Rev. 00, JUN 26´2015, ER-FO-MJ-GR-05</a:t>
            </a:r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.emf"/><Relationship Id="rId7" Type="http://schemas.openxmlformats.org/officeDocument/2006/relationships/image" Target="file:///C:\Mis%20documentos\Mis%20im&#225;genes\Dibujo.b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em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Mis%20documentos\Mis%20im&#225;genes\Dibujo.bm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63 Rectángulo"/>
          <p:cNvSpPr/>
          <p:nvPr/>
        </p:nvSpPr>
        <p:spPr>
          <a:xfrm>
            <a:off x="4572000" y="1376800"/>
            <a:ext cx="4536504" cy="39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Rectángulo"/>
          <p:cNvSpPr/>
          <p:nvPr/>
        </p:nvSpPr>
        <p:spPr>
          <a:xfrm>
            <a:off x="35496" y="1376800"/>
            <a:ext cx="4536504" cy="39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35496" y="620688"/>
            <a:ext cx="5652120" cy="36004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latin typeface="Arial" pitchFamily="34" charset="0"/>
                <a:cs typeface="Arial" pitchFamily="34" charset="0"/>
              </a:rPr>
              <a:t>NOMBRE DE LA SUGERENCIA: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35496" y="44624"/>
            <a:ext cx="9071992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195232" y="6582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SUGERENCIAS DE COLABORADORES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43808" y="692696"/>
            <a:ext cx="2772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Amplitud de extensión para sujetadores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5688632" y="620688"/>
            <a:ext cx="3420000" cy="360040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Arial" pitchFamily="34" charset="0"/>
                <a:cs typeface="Arial" pitchFamily="34" charset="0"/>
              </a:rPr>
              <a:t>ENERYA - RIASA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35496" y="980728"/>
            <a:ext cx="3672408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50" dirty="0"/>
              <a:t>Nombre del Colaborador: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1547664" y="1052736"/>
            <a:ext cx="2088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Adán Barrón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3707904" y="980728"/>
            <a:ext cx="2016224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50" dirty="0"/>
              <a:t>N</a:t>
            </a:r>
            <a:r>
              <a:rPr lang="es-MX" sz="1050" dirty="0" err="1"/>
              <a:t>úmero</a:t>
            </a:r>
            <a:r>
              <a:rPr lang="es-MX" sz="1050" dirty="0"/>
              <a:t> de Nómina</a:t>
            </a:r>
            <a:r>
              <a:rPr lang="es-ES" sz="1050" dirty="0"/>
              <a:t>: 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4968120" y="1052736"/>
            <a:ext cx="720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20219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724128" y="980728"/>
            <a:ext cx="2088232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50" dirty="0"/>
              <a:t>Fecha de Sugerencia: 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7020352" y="1052736"/>
            <a:ext cx="720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25/01/22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7740504" y="980728"/>
            <a:ext cx="136800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50" dirty="0"/>
              <a:t>Folio: 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8172400" y="1052736"/>
            <a:ext cx="86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ENS-002-2022</a:t>
            </a:r>
          </a:p>
        </p:txBody>
      </p:sp>
      <p:sp>
        <p:nvSpPr>
          <p:cNvPr id="24" name="23 Elipse"/>
          <p:cNvSpPr/>
          <p:nvPr/>
        </p:nvSpPr>
        <p:spPr>
          <a:xfrm>
            <a:off x="323528" y="1448808"/>
            <a:ext cx="252000" cy="25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b="1" dirty="0">
                <a:solidFill>
                  <a:srgbClr val="FFFFFF"/>
                </a:solidFill>
              </a:rPr>
              <a:t>P</a:t>
            </a:r>
          </a:p>
        </p:txBody>
      </p:sp>
      <p:pic>
        <p:nvPicPr>
          <p:cNvPr id="2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6" y="1412776"/>
            <a:ext cx="185380" cy="288000"/>
          </a:xfrm>
          <a:prstGeom prst="rect">
            <a:avLst/>
          </a:prstGeom>
        </p:spPr>
      </p:pic>
      <p:sp>
        <p:nvSpPr>
          <p:cNvPr id="29" name="28 Rectángulo"/>
          <p:cNvSpPr/>
          <p:nvPr/>
        </p:nvSpPr>
        <p:spPr>
          <a:xfrm>
            <a:off x="35496" y="1368152"/>
            <a:ext cx="4536504" cy="5310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CuadroTexto"/>
          <p:cNvSpPr txBox="1"/>
          <p:nvPr/>
        </p:nvSpPr>
        <p:spPr>
          <a:xfrm>
            <a:off x="611560" y="139014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2771800" y="1466796"/>
            <a:ext cx="216024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31 Rectángulo"/>
          <p:cNvSpPr/>
          <p:nvPr/>
        </p:nvSpPr>
        <p:spPr>
          <a:xfrm>
            <a:off x="4211960" y="1466796"/>
            <a:ext cx="216024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CuadroTexto"/>
          <p:cNvSpPr txBox="1"/>
          <p:nvPr/>
        </p:nvSpPr>
        <p:spPr>
          <a:xfrm>
            <a:off x="3275856" y="142092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No Factible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2051720" y="141277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 Factible</a:t>
            </a:r>
            <a:endParaRPr lang="es-MX" sz="1400" dirty="0">
              <a:solidFill>
                <a:schemeClr val="bg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87012" y="5973363"/>
            <a:ext cx="4412980" cy="648072"/>
            <a:chOff x="87012" y="6093296"/>
            <a:chExt cx="4412980" cy="648072"/>
          </a:xfrm>
        </p:grpSpPr>
        <p:sp>
          <p:nvSpPr>
            <p:cNvPr id="45" name="44 Rectángulo"/>
            <p:cNvSpPr/>
            <p:nvPr/>
          </p:nvSpPr>
          <p:spPr>
            <a:xfrm>
              <a:off x="107504" y="6093296"/>
              <a:ext cx="4392488" cy="648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48 Rectángulo"/>
            <p:cNvSpPr/>
            <p:nvPr/>
          </p:nvSpPr>
          <p:spPr>
            <a:xfrm>
              <a:off x="1763688" y="6165304"/>
              <a:ext cx="2664296" cy="52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Mejorar en 5´s</a:t>
              </a:r>
            </a:p>
          </p:txBody>
        </p:sp>
        <p:sp>
          <p:nvSpPr>
            <p:cNvPr id="55" name="54 CuadroTexto"/>
            <p:cNvSpPr txBox="1"/>
            <p:nvPr/>
          </p:nvSpPr>
          <p:spPr>
            <a:xfrm>
              <a:off x="87012" y="6165304"/>
              <a:ext cx="1748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Beneficios Esperados</a:t>
              </a:r>
            </a:p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(Impacto/Indicador)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64 Elipse"/>
          <p:cNvSpPr/>
          <p:nvPr/>
        </p:nvSpPr>
        <p:spPr>
          <a:xfrm>
            <a:off x="4896064" y="1448808"/>
            <a:ext cx="252000" cy="25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b="1" dirty="0">
                <a:solidFill>
                  <a:srgbClr val="FFFFFF"/>
                </a:solidFill>
              </a:rPr>
              <a:t>D</a:t>
            </a:r>
          </a:p>
        </p:txBody>
      </p:sp>
      <p:pic>
        <p:nvPicPr>
          <p:cNvPr id="66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10" y="1430808"/>
            <a:ext cx="183665" cy="288000"/>
          </a:xfrm>
          <a:prstGeom prst="rect">
            <a:avLst/>
          </a:prstGeom>
        </p:spPr>
      </p:pic>
      <p:sp>
        <p:nvSpPr>
          <p:cNvPr id="67" name="66 CuadroTexto"/>
          <p:cNvSpPr txBox="1"/>
          <p:nvPr/>
        </p:nvSpPr>
        <p:spPr>
          <a:xfrm>
            <a:off x="5148064" y="139014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/>
                </a:solidFill>
              </a:rPr>
              <a:t>EJECUCIÓN</a:t>
            </a:r>
            <a:endParaRPr lang="es-ES" b="1" i="1" dirty="0">
              <a:solidFill>
                <a:schemeClr val="bg1"/>
              </a:solidFill>
            </a:endParaRPr>
          </a:p>
        </p:txBody>
      </p:sp>
      <p:sp>
        <p:nvSpPr>
          <p:cNvPr id="50" name="49 Rectángulo"/>
          <p:cNvSpPr/>
          <p:nvPr/>
        </p:nvSpPr>
        <p:spPr>
          <a:xfrm>
            <a:off x="4644008" y="1845040"/>
            <a:ext cx="4392000" cy="47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50 CuadroTexto"/>
          <p:cNvSpPr txBox="1"/>
          <p:nvPr/>
        </p:nvSpPr>
        <p:spPr>
          <a:xfrm>
            <a:off x="5567865" y="1825079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bg1"/>
                </a:solidFill>
              </a:rPr>
              <a:t>Evidencia de la Implementación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4716160" y="2132856"/>
            <a:ext cx="4248328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6" name="75 CuadroTexto"/>
          <p:cNvSpPr txBox="1"/>
          <p:nvPr/>
        </p:nvSpPr>
        <p:spPr>
          <a:xfrm>
            <a:off x="7020272" y="1340768"/>
            <a:ext cx="1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 Fecha de </a:t>
            </a:r>
          </a:p>
          <a:p>
            <a:r>
              <a:rPr lang="es-ES" sz="1100" dirty="0">
                <a:solidFill>
                  <a:schemeClr val="bg1"/>
                </a:solidFill>
              </a:rPr>
              <a:t>Implementación:</a:t>
            </a:r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77" name="76 Rectángulo"/>
          <p:cNvSpPr/>
          <p:nvPr/>
        </p:nvSpPr>
        <p:spPr>
          <a:xfrm>
            <a:off x="8100392" y="1430808"/>
            <a:ext cx="900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28/02/2022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07504" y="1724691"/>
            <a:ext cx="4356240" cy="2124008"/>
            <a:chOff x="107504" y="1772816"/>
            <a:chExt cx="4356240" cy="2124008"/>
          </a:xfrm>
        </p:grpSpPr>
        <p:sp>
          <p:nvSpPr>
            <p:cNvPr id="40" name="39 Rectángulo"/>
            <p:cNvSpPr/>
            <p:nvPr/>
          </p:nvSpPr>
          <p:spPr>
            <a:xfrm>
              <a:off x="107504" y="1844824"/>
              <a:ext cx="2088000" cy="20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45 CuadroTexto"/>
            <p:cNvSpPr txBox="1"/>
            <p:nvPr/>
          </p:nvSpPr>
          <p:spPr>
            <a:xfrm>
              <a:off x="456442" y="1825079"/>
              <a:ext cx="1390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chemeClr val="bg1"/>
                  </a:solidFill>
                </a:rPr>
                <a:t>Situación Actual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46 Rectángulo"/>
            <p:cNvSpPr/>
            <p:nvPr/>
          </p:nvSpPr>
          <p:spPr>
            <a:xfrm>
              <a:off x="179512" y="2108973"/>
              <a:ext cx="1944072" cy="16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En la parte lateral izquierda al frente de la COS se encuentran los separadores de </a:t>
              </a:r>
              <a:r>
                <a:rPr lang="es-ES" sz="1400" dirty="0" err="1">
                  <a:solidFill>
                    <a:schemeClr val="tx1"/>
                  </a:solidFill>
                </a:rPr>
                <a:t>Gripper</a:t>
              </a:r>
              <a:r>
                <a:rPr lang="es-ES" sz="1400" dirty="0">
                  <a:solidFill>
                    <a:schemeClr val="tx1"/>
                  </a:solidFill>
                </a:rPr>
                <a:t> y falta otro lugar para otro juego más y está encima de un tablero y se puede extraviar</a:t>
              </a:r>
            </a:p>
          </p:txBody>
        </p:sp>
        <p:sp>
          <p:nvSpPr>
            <p:cNvPr id="57" name="56 Rectángulo"/>
            <p:cNvSpPr/>
            <p:nvPr/>
          </p:nvSpPr>
          <p:spPr>
            <a:xfrm>
              <a:off x="2267744" y="2205040"/>
              <a:ext cx="2196000" cy="165600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60 Rectángulo"/>
            <p:cNvSpPr/>
            <p:nvPr/>
          </p:nvSpPr>
          <p:spPr>
            <a:xfrm>
              <a:off x="2483768" y="1772816"/>
              <a:ext cx="18722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caso de No Factibilidad, plasmar en este recuadro el MOTIVO del mismo.</a:t>
              </a:r>
              <a:endParaRPr lang="es-MX" sz="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2537744" y="2132856"/>
              <a:ext cx="1656000" cy="21602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DIBUJO ACTUAL</a:t>
              </a:r>
              <a:endParaRPr lang="es-ES" sz="1400" dirty="0"/>
            </a:p>
          </p:txBody>
        </p:sp>
      </p:grpSp>
      <p:sp>
        <p:nvSpPr>
          <p:cNvPr id="83" name="82 Rectángulo"/>
          <p:cNvSpPr/>
          <p:nvPr/>
        </p:nvSpPr>
        <p:spPr>
          <a:xfrm>
            <a:off x="4716016" y="4374729"/>
            <a:ext cx="4248328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C:\Users\agonzalezd.GONHER\AppData\Local\Microsoft\Windows\Temporary Internet Files\Content.Outlook\8IFN941U\Logo_MejoraContinua (3).png"/>
          <p:cNvPicPr>
            <a:picLocks noChangeAspect="1" noChangeArrowheads="1"/>
          </p:cNvPicPr>
          <p:nvPr/>
        </p:nvPicPr>
        <p:blipFill>
          <a:blip r:embed="rId5" cstate="print"/>
          <a:srcRect l="22766" t="7350" r="21542" b="52100"/>
          <a:stretch>
            <a:fillRect/>
          </a:stretch>
        </p:blipFill>
        <p:spPr bwMode="auto">
          <a:xfrm>
            <a:off x="8172400" y="61528"/>
            <a:ext cx="828000" cy="466854"/>
          </a:xfrm>
          <a:prstGeom prst="rect">
            <a:avLst/>
          </a:prstGeom>
          <a:noFill/>
        </p:spPr>
      </p:pic>
      <p:grpSp>
        <p:nvGrpSpPr>
          <p:cNvPr id="3" name="Grupo 2"/>
          <p:cNvGrpSpPr/>
          <p:nvPr/>
        </p:nvGrpSpPr>
        <p:grpSpPr>
          <a:xfrm>
            <a:off x="107504" y="3851523"/>
            <a:ext cx="4356240" cy="2088232"/>
            <a:chOff x="107504" y="3933056"/>
            <a:chExt cx="4356240" cy="2088232"/>
          </a:xfrm>
        </p:grpSpPr>
        <p:sp>
          <p:nvSpPr>
            <p:cNvPr id="59" name="58 Rectángulo"/>
            <p:cNvSpPr/>
            <p:nvPr/>
          </p:nvSpPr>
          <p:spPr>
            <a:xfrm>
              <a:off x="2267744" y="4077072"/>
              <a:ext cx="2196000" cy="187220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2537744" y="4005064"/>
              <a:ext cx="1656000" cy="21602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DIBUJO PROPUESTA</a:t>
              </a:r>
              <a:endParaRPr lang="es-ES" sz="1400" dirty="0"/>
            </a:p>
          </p:txBody>
        </p:sp>
        <p:sp>
          <p:nvSpPr>
            <p:cNvPr id="86" name="85 Rectángulo"/>
            <p:cNvSpPr/>
            <p:nvPr/>
          </p:nvSpPr>
          <p:spPr>
            <a:xfrm>
              <a:off x="107504" y="3969288"/>
              <a:ext cx="2088000" cy="20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7" name="86 Rectángulo"/>
            <p:cNvSpPr/>
            <p:nvPr/>
          </p:nvSpPr>
          <p:spPr>
            <a:xfrm>
              <a:off x="179656" y="4221088"/>
              <a:ext cx="1944072" cy="17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Extender el sujetador de </a:t>
              </a:r>
              <a:r>
                <a:rPr lang="es-ES" sz="1400" dirty="0" err="1">
                  <a:solidFill>
                    <a:schemeClr val="tx1"/>
                  </a:solidFill>
                </a:rPr>
                <a:t>Grippers</a:t>
              </a:r>
              <a:r>
                <a:rPr lang="es-ES" sz="1400" dirty="0">
                  <a:solidFill>
                    <a:schemeClr val="tx1"/>
                  </a:solidFill>
                </a:rPr>
                <a:t> para agregar separadores y evitar que se pierdan.</a:t>
              </a:r>
            </a:p>
          </p:txBody>
        </p:sp>
        <p:sp>
          <p:nvSpPr>
            <p:cNvPr id="88" name="87 CuadroTexto"/>
            <p:cNvSpPr txBox="1"/>
            <p:nvPr/>
          </p:nvSpPr>
          <p:spPr>
            <a:xfrm>
              <a:off x="467544" y="3933056"/>
              <a:ext cx="1390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Idea Propuesta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28 Rectángulo"/>
          <p:cNvSpPr/>
          <p:nvPr/>
        </p:nvSpPr>
        <p:spPr>
          <a:xfrm>
            <a:off x="4571756" y="1368152"/>
            <a:ext cx="4536504" cy="5310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5 Imagen" descr="C:\Mis documentos\Mis imágenes\Dibujo.bmp"/>
          <p:cNvPicPr/>
          <p:nvPr/>
        </p:nvPicPr>
        <p:blipFill>
          <a:blip r:embed="rId6" r:link="rId7" cstate="print"/>
          <a:srcRect t="9990" b="14527"/>
          <a:stretch>
            <a:fillRect/>
          </a:stretch>
        </p:blipFill>
        <p:spPr bwMode="auto">
          <a:xfrm>
            <a:off x="59306" y="65637"/>
            <a:ext cx="639775" cy="277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8" name="96 Imagen"/>
          <p:cNvPicPr/>
          <p:nvPr/>
        </p:nvPicPr>
        <p:blipFill rotWithShape="1">
          <a:blip r:embed="rId8" cstate="print">
            <a:clrChange>
              <a:clrFrom>
                <a:srgbClr val="F8FFEC"/>
              </a:clrFrom>
              <a:clrTo>
                <a:srgbClr val="F8FFEC">
                  <a:alpha val="0"/>
                </a:srgbClr>
              </a:clrTo>
            </a:clrChange>
          </a:blip>
          <a:srcRect l="6378" t="5438" r="5729" b="7596"/>
          <a:stretch/>
        </p:blipFill>
        <p:spPr bwMode="auto">
          <a:xfrm>
            <a:off x="729381" y="263966"/>
            <a:ext cx="628454" cy="259354"/>
          </a:xfrm>
          <a:prstGeom prst="roundRect">
            <a:avLst>
              <a:gd name="adj" fmla="val 129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uadroTexto 6"/>
          <p:cNvSpPr txBox="1"/>
          <p:nvPr/>
        </p:nvSpPr>
        <p:spPr>
          <a:xfrm>
            <a:off x="6708357" y="6650110"/>
            <a:ext cx="2483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dirty="0"/>
              <a:t>REV:01  DIC 14’ 2016 ER-FO-MJ-GR-05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D5A611-9883-4A1D-9596-90A7FF7A7324}"/>
              </a:ext>
            </a:extLst>
          </p:cNvPr>
          <p:cNvSpPr txBox="1"/>
          <p:nvPr/>
        </p:nvSpPr>
        <p:spPr>
          <a:xfrm>
            <a:off x="3059832" y="2996952"/>
            <a:ext cx="58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N.A.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6FDC736-E69A-4D9A-94C3-DA6438E0A803}"/>
              </a:ext>
            </a:extLst>
          </p:cNvPr>
          <p:cNvSpPr txBox="1"/>
          <p:nvPr/>
        </p:nvSpPr>
        <p:spPr>
          <a:xfrm>
            <a:off x="2987824" y="4820067"/>
            <a:ext cx="58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N.A.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25727-C5CF-4E24-A6E0-8D4A20B87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16" y="2132857"/>
            <a:ext cx="4248328" cy="2143554"/>
          </a:xfrm>
          <a:prstGeom prst="rect">
            <a:avLst/>
          </a:prstGeom>
        </p:spPr>
      </p:pic>
      <p:sp>
        <p:nvSpPr>
          <p:cNvPr id="69" name="68 Rectángulo redondeado"/>
          <p:cNvSpPr/>
          <p:nvPr/>
        </p:nvSpPr>
        <p:spPr>
          <a:xfrm>
            <a:off x="6156248" y="2060848"/>
            <a:ext cx="1368152" cy="216024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ANTES</a:t>
            </a:r>
            <a:endParaRPr lang="es-E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EFA4A3-9647-4E49-AA61-2786DD686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5772" y="4374729"/>
            <a:ext cx="4248328" cy="2221373"/>
          </a:xfrm>
          <a:prstGeom prst="rect">
            <a:avLst/>
          </a:prstGeom>
        </p:spPr>
      </p:pic>
      <p:sp>
        <p:nvSpPr>
          <p:cNvPr id="70" name="69 Rectángulo redondeado"/>
          <p:cNvSpPr/>
          <p:nvPr/>
        </p:nvSpPr>
        <p:spPr>
          <a:xfrm>
            <a:off x="6156176" y="4302721"/>
            <a:ext cx="1368152" cy="216024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DESPUÉS</a:t>
            </a:r>
            <a:endParaRPr lang="es-E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35496" y="1014636"/>
            <a:ext cx="4536504" cy="39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35496" y="620688"/>
            <a:ext cx="5652120" cy="36004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latin typeface="Arial" pitchFamily="34" charset="0"/>
                <a:cs typeface="Arial" pitchFamily="34" charset="0"/>
              </a:rPr>
              <a:t>NOMBRE DE LA SUGERENCIA: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35496" y="44624"/>
            <a:ext cx="9071992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2195232" y="6582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SUGERENCIAS DE COLABORADORES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43808" y="692696"/>
            <a:ext cx="2772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Amplitud de extensión para sujetadores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5688632" y="620688"/>
            <a:ext cx="3420000" cy="360040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Arial" pitchFamily="34" charset="0"/>
                <a:cs typeface="Arial" pitchFamily="34" charset="0"/>
              </a:rPr>
              <a:t>ENERYA - RIASA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644008" y="1039019"/>
            <a:ext cx="4391496" cy="1836128"/>
            <a:chOff x="4644008" y="1124744"/>
            <a:chExt cx="4391496" cy="1836128"/>
          </a:xfrm>
        </p:grpSpPr>
        <p:sp>
          <p:nvSpPr>
            <p:cNvPr id="84" name="83 CuadroTexto"/>
            <p:cNvSpPr txBox="1"/>
            <p:nvPr/>
          </p:nvSpPr>
          <p:spPr>
            <a:xfrm>
              <a:off x="5124073" y="1484784"/>
              <a:ext cx="3431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¿Cómo y en qué se estandarizará la Mejora?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84 Rectángulo"/>
            <p:cNvSpPr/>
            <p:nvPr/>
          </p:nvSpPr>
          <p:spPr>
            <a:xfrm>
              <a:off x="4644008" y="1160872"/>
              <a:ext cx="4391496" cy="180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6" name="85 Rectángulo"/>
            <p:cNvSpPr/>
            <p:nvPr/>
          </p:nvSpPr>
          <p:spPr>
            <a:xfrm>
              <a:off x="4716016" y="1412776"/>
              <a:ext cx="4247640" cy="14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87" name="86 CuadroTexto"/>
            <p:cNvSpPr txBox="1"/>
            <p:nvPr/>
          </p:nvSpPr>
          <p:spPr>
            <a:xfrm>
              <a:off x="5124073" y="1124744"/>
              <a:ext cx="3431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¿Aplica Horizontalidad?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671940" y="2909427"/>
            <a:ext cx="4391496" cy="1944419"/>
            <a:chOff x="4644008" y="2991465"/>
            <a:chExt cx="4391496" cy="1855833"/>
          </a:xfrm>
        </p:grpSpPr>
        <p:sp>
          <p:nvSpPr>
            <p:cNvPr id="88" name="87 Rectángulo"/>
            <p:cNvSpPr/>
            <p:nvPr/>
          </p:nvSpPr>
          <p:spPr>
            <a:xfrm>
              <a:off x="4644008" y="3011298"/>
              <a:ext cx="4391496" cy="18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9" name="88 Rectángulo"/>
            <p:cNvSpPr/>
            <p:nvPr/>
          </p:nvSpPr>
          <p:spPr>
            <a:xfrm>
              <a:off x="4716016" y="3284461"/>
              <a:ext cx="4248472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N.A.</a:t>
              </a:r>
            </a:p>
          </p:txBody>
        </p:sp>
        <p:sp>
          <p:nvSpPr>
            <p:cNvPr id="90" name="89 CuadroTexto"/>
            <p:cNvSpPr txBox="1"/>
            <p:nvPr/>
          </p:nvSpPr>
          <p:spPr>
            <a:xfrm>
              <a:off x="4716016" y="2991465"/>
              <a:ext cx="4248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En caso de aplicar, mencione en que procesos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44008" y="4873698"/>
            <a:ext cx="4391496" cy="1767187"/>
            <a:chOff x="4644008" y="4854048"/>
            <a:chExt cx="4391496" cy="1767187"/>
          </a:xfrm>
        </p:grpSpPr>
        <p:sp>
          <p:nvSpPr>
            <p:cNvPr id="91" name="90 Rectángulo"/>
            <p:cNvSpPr/>
            <p:nvPr/>
          </p:nvSpPr>
          <p:spPr>
            <a:xfrm>
              <a:off x="4644008" y="4893043"/>
              <a:ext cx="4391496" cy="17281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2" name="91 Rectángulo"/>
            <p:cNvSpPr/>
            <p:nvPr/>
          </p:nvSpPr>
          <p:spPr>
            <a:xfrm>
              <a:off x="4716016" y="5161825"/>
              <a:ext cx="4248472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Se habilitar lugar para colocar los espaciadores y esto nos ayuda a mejorar en 5´s</a:t>
              </a:r>
            </a:p>
          </p:txBody>
        </p:sp>
        <p:sp>
          <p:nvSpPr>
            <p:cNvPr id="93" name="92 CuadroTexto"/>
            <p:cNvSpPr txBox="1"/>
            <p:nvPr/>
          </p:nvSpPr>
          <p:spPr>
            <a:xfrm>
              <a:off x="4716016" y="4854048"/>
              <a:ext cx="4248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Lecciones Aprendidas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35496" y="1014636"/>
            <a:ext cx="4536504" cy="5652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Rectángulo"/>
          <p:cNvSpPr/>
          <p:nvPr/>
        </p:nvSpPr>
        <p:spPr>
          <a:xfrm>
            <a:off x="4572000" y="1014636"/>
            <a:ext cx="4536504" cy="5652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9" name="38 Grupo"/>
          <p:cNvGrpSpPr/>
          <p:nvPr/>
        </p:nvGrpSpPr>
        <p:grpSpPr>
          <a:xfrm>
            <a:off x="107504" y="1027978"/>
            <a:ext cx="2268224" cy="369332"/>
            <a:chOff x="4608032" y="4306438"/>
            <a:chExt cx="2268224" cy="369332"/>
          </a:xfrm>
        </p:grpSpPr>
        <p:sp>
          <p:nvSpPr>
            <p:cNvPr id="40" name="39 Elipse"/>
            <p:cNvSpPr/>
            <p:nvPr/>
          </p:nvSpPr>
          <p:spPr>
            <a:xfrm>
              <a:off x="4896064" y="4365104"/>
              <a:ext cx="252000" cy="25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b="1" dirty="0">
                  <a:solidFill>
                    <a:srgbClr val="FFFFFF"/>
                  </a:solidFill>
                </a:rPr>
                <a:t>C</a:t>
              </a:r>
            </a:p>
          </p:txBody>
        </p:sp>
        <p:pic>
          <p:nvPicPr>
            <p:cNvPr id="41" name="Imagen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8032" y="4354973"/>
              <a:ext cx="252000" cy="272262"/>
            </a:xfrm>
            <a:prstGeom prst="rect">
              <a:avLst/>
            </a:prstGeom>
          </p:spPr>
        </p:pic>
        <p:sp>
          <p:nvSpPr>
            <p:cNvPr id="42" name="41 CuadroTexto"/>
            <p:cNvSpPr txBox="1"/>
            <p:nvPr/>
          </p:nvSpPr>
          <p:spPr>
            <a:xfrm>
              <a:off x="5148064" y="4306438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i="1" dirty="0">
                  <a:solidFill>
                    <a:schemeClr val="bg1"/>
                  </a:solidFill>
                </a:rPr>
                <a:t>VERIFICACIÓN</a:t>
              </a:r>
              <a:endParaRPr lang="es-ES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42 Rectángulo"/>
          <p:cNvSpPr/>
          <p:nvPr/>
        </p:nvSpPr>
        <p:spPr>
          <a:xfrm>
            <a:off x="107504" y="1518692"/>
            <a:ext cx="4392488" cy="309634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43 Rectángulo redondeado"/>
          <p:cNvSpPr/>
          <p:nvPr/>
        </p:nvSpPr>
        <p:spPr>
          <a:xfrm>
            <a:off x="1205748" y="1446684"/>
            <a:ext cx="2196000" cy="216024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INDICADOR DE LA MEJORA</a:t>
            </a:r>
            <a:endParaRPr lang="es-ES" sz="1400" dirty="0"/>
          </a:p>
        </p:txBody>
      </p:sp>
      <p:pic>
        <p:nvPicPr>
          <p:cNvPr id="45" name="Picture 2" descr="C:\Users\agonzalezd.GONHER\AppData\Local\Microsoft\Windows\Temporary Internet Files\Content.Outlook\8IFN941U\Logo_MejoraContinua (3).png"/>
          <p:cNvPicPr>
            <a:picLocks noChangeAspect="1" noChangeArrowheads="1"/>
          </p:cNvPicPr>
          <p:nvPr/>
        </p:nvPicPr>
        <p:blipFill>
          <a:blip r:embed="rId3" cstate="print"/>
          <a:srcRect l="22766" t="7350" r="21542" b="52100"/>
          <a:stretch>
            <a:fillRect/>
          </a:stretch>
        </p:blipFill>
        <p:spPr bwMode="auto">
          <a:xfrm>
            <a:off x="8172400" y="61528"/>
            <a:ext cx="828000" cy="466854"/>
          </a:xfrm>
          <a:prstGeom prst="rect">
            <a:avLst/>
          </a:prstGeom>
          <a:noFill/>
        </p:spPr>
      </p:pic>
      <p:grpSp>
        <p:nvGrpSpPr>
          <p:cNvPr id="56" name="55 Grupo"/>
          <p:cNvGrpSpPr/>
          <p:nvPr/>
        </p:nvGrpSpPr>
        <p:grpSpPr>
          <a:xfrm>
            <a:off x="35496" y="4687044"/>
            <a:ext cx="4536504" cy="396016"/>
            <a:chOff x="35496" y="4509120"/>
            <a:chExt cx="4536504" cy="396016"/>
          </a:xfrm>
        </p:grpSpPr>
        <p:sp>
          <p:nvSpPr>
            <p:cNvPr id="46" name="45 Rectángulo"/>
            <p:cNvSpPr/>
            <p:nvPr/>
          </p:nvSpPr>
          <p:spPr>
            <a:xfrm>
              <a:off x="35496" y="4509120"/>
              <a:ext cx="4536504" cy="3960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9" name="48 Grupo"/>
            <p:cNvGrpSpPr/>
            <p:nvPr/>
          </p:nvGrpSpPr>
          <p:grpSpPr>
            <a:xfrm>
              <a:off x="107504" y="4522462"/>
              <a:ext cx="2592288" cy="369332"/>
              <a:chOff x="2699792" y="1066078"/>
              <a:chExt cx="2592288" cy="369332"/>
            </a:xfrm>
          </p:grpSpPr>
          <p:sp>
            <p:nvSpPr>
              <p:cNvPr id="50" name="49 Elipse"/>
              <p:cNvSpPr/>
              <p:nvPr/>
            </p:nvSpPr>
            <p:spPr>
              <a:xfrm>
                <a:off x="3023856" y="1124744"/>
                <a:ext cx="252000" cy="252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s-MX" b="1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pic>
            <p:nvPicPr>
              <p:cNvPr id="51" name="Imagen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99792" y="1104816"/>
                <a:ext cx="216000" cy="291857"/>
              </a:xfrm>
              <a:prstGeom prst="rect">
                <a:avLst/>
              </a:prstGeom>
            </p:spPr>
          </p:pic>
          <p:sp>
            <p:nvSpPr>
              <p:cNvPr id="52" name="51 CuadroTexto"/>
              <p:cNvSpPr txBox="1"/>
              <p:nvPr/>
            </p:nvSpPr>
            <p:spPr>
              <a:xfrm>
                <a:off x="3275856" y="1066078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b="1" i="1" dirty="0">
                    <a:solidFill>
                      <a:schemeClr val="bg1"/>
                    </a:solidFill>
                  </a:rPr>
                  <a:t>ESTANDARIZACIÓN</a:t>
                </a:r>
                <a:endParaRPr lang="es-ES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108496" y="5128717"/>
            <a:ext cx="4391496" cy="1512168"/>
            <a:chOff x="108496" y="5147567"/>
            <a:chExt cx="4391496" cy="1512168"/>
          </a:xfrm>
        </p:grpSpPr>
        <p:sp>
          <p:nvSpPr>
            <p:cNvPr id="53" name="52 Rectángulo"/>
            <p:cNvSpPr/>
            <p:nvPr/>
          </p:nvSpPr>
          <p:spPr>
            <a:xfrm>
              <a:off x="108496" y="5147567"/>
              <a:ext cx="4391496" cy="15121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53 Rectángulo"/>
            <p:cNvSpPr/>
            <p:nvPr/>
          </p:nvSpPr>
          <p:spPr>
            <a:xfrm>
              <a:off x="180504" y="5507607"/>
              <a:ext cx="4248472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Se estandariza la ubicación en la que hay que resguardar los espaciadores </a:t>
              </a:r>
            </a:p>
          </p:txBody>
        </p:sp>
        <p:sp>
          <p:nvSpPr>
            <p:cNvPr id="55" name="54 CuadroTexto"/>
            <p:cNvSpPr txBox="1"/>
            <p:nvPr/>
          </p:nvSpPr>
          <p:spPr>
            <a:xfrm>
              <a:off x="588561" y="5147567"/>
              <a:ext cx="3431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</a:rPr>
                <a:t>¿Cómo y en qué se estandarizará la Mejora?</a:t>
              </a:r>
              <a:endParaRPr lang="es-E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8" name="5 Imagen" descr="C:\Mis documentos\Mis imágenes\Dibujo.bmp"/>
          <p:cNvPicPr/>
          <p:nvPr/>
        </p:nvPicPr>
        <p:blipFill>
          <a:blip r:embed="rId5" r:link="rId6" cstate="print"/>
          <a:srcRect t="9990" b="14527"/>
          <a:stretch>
            <a:fillRect/>
          </a:stretch>
        </p:blipFill>
        <p:spPr bwMode="auto">
          <a:xfrm>
            <a:off x="59306" y="65637"/>
            <a:ext cx="639775" cy="277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96 Imagen"/>
          <p:cNvPicPr/>
          <p:nvPr/>
        </p:nvPicPr>
        <p:blipFill rotWithShape="1">
          <a:blip r:embed="rId7" cstate="print">
            <a:clrChange>
              <a:clrFrom>
                <a:srgbClr val="F8FFEC"/>
              </a:clrFrom>
              <a:clrTo>
                <a:srgbClr val="F8FFEC">
                  <a:alpha val="0"/>
                </a:srgbClr>
              </a:clrTo>
            </a:clrChange>
          </a:blip>
          <a:srcRect l="6378" t="5438" r="5729" b="7596"/>
          <a:stretch/>
        </p:blipFill>
        <p:spPr bwMode="auto">
          <a:xfrm>
            <a:off x="729381" y="263966"/>
            <a:ext cx="628454" cy="259354"/>
          </a:xfrm>
          <a:prstGeom prst="roundRect">
            <a:avLst>
              <a:gd name="adj" fmla="val 129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CuadroTexto 57"/>
          <p:cNvSpPr txBox="1"/>
          <p:nvPr/>
        </p:nvSpPr>
        <p:spPr>
          <a:xfrm>
            <a:off x="6708357" y="6650110"/>
            <a:ext cx="2483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dirty="0"/>
              <a:t>REV:01  DIC 14’ 2016 ER-FO-MJ-GR-05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6CD0C29-0DD6-4F37-BD20-EB271B78B0D7}"/>
              </a:ext>
            </a:extLst>
          </p:cNvPr>
          <p:cNvSpPr txBox="1"/>
          <p:nvPr/>
        </p:nvSpPr>
        <p:spPr>
          <a:xfrm>
            <a:off x="12438" y="1945766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Mejora en Orden, de acuerdo a sistema 5´s</a:t>
            </a:r>
            <a:endParaRPr lang="es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Revisi_x00f3_n xmlns="45b2f6f1-a99b-4207-9ea1-d80684acf366">01</Revisi_x00f3_n>
    <Fecha_x0020_de_x0020_Emisi_x00f3_n xmlns="45b2f6f1-a99b-4207-9ea1-d80684acf366">2015-06-26T05:00:00+00:00</Fecha_x0020_de_x0020_Emisi_x00f3_n>
    <Fecha_x0020_de_x0020_Revisi_x00f3_n xmlns="45b2f6f1-a99b-4207-9ea1-d80684acf366">2016-12-14T06:00:00+00:00</Fecha_x0020_de_x0020_Revisi_x00f3_n>
    <CC xmlns="45b2f6f1-a99b-4207-9ea1-d80684acf366">
      <UserInfo>
        <DisplayName/>
        <AccountId xsi:nil="true"/>
        <AccountType/>
      </UserInfo>
    </CC>
    <Comentarios xmlns="45b2f6f1-a99b-4207-9ea1-d80684acf366" xsi:nil="true"/>
    <_aprobadores xmlns="45b2f6f1-a99b-4207-9ea1-d80684acf366" xsi:nil="true"/>
    <Aprobador xmlns="5b7c8c05-a42f-47a2-85a8-dd8f1e4ccc84">
      <UserInfo>
        <DisplayName/>
        <AccountId xsi:nil="true"/>
        <AccountType/>
      </UserInfo>
    </Aprobador>
    <Dias xmlns="45b2f6f1-a99b-4207-9ea1-d80684acf366" xsi:nil="true"/>
    <Aprobadores xmlns="45b2f6f1-a99b-4207-9ea1-d80684acf366">
      <UserInfo>
        <DisplayName/>
        <AccountId xsi:nil="true"/>
        <AccountType/>
      </UserInfo>
    </Aprobadores>
    <Segundo_x0020_Aprobador xmlns="5b7c8c05-a42f-47a2-85a8-dd8f1e4ccc84">
      <UserInfo>
        <DisplayName/>
        <AccountId xsi:nil="true"/>
        <AccountType/>
      </UserInfo>
    </Segundo_x0020_Aprobador>
    <AprobacionFormatos xmlns="45b2f6f1-a99b-4207-9ea1-d80684acf366">
      <Url xsi:nil="true"/>
      <Description xsi:nil="true"/>
    </AprobacionFormatos>
    <Primer_x0020_Aprobador xmlns="5b7c8c05-a42f-47a2-85a8-dd8f1e4ccc84">
      <UserInfo>
        <DisplayName/>
        <AccountId xsi:nil="true"/>
        <AccountType/>
      </UserInfo>
    </Primer_x0020_Aprobador>
    <Tercer_x0020_Aprobador xmlns="5b7c8c05-a42f-47a2-85a8-dd8f1e4ccc84">
      <UserInfo>
        <DisplayName/>
        <AccountId xsi:nil="true"/>
        <AccountType/>
      </UserInfo>
    </Tercer_x0020_Aprobado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49225135C8B4894C274A457CECC57" ma:contentTypeVersion="37" ma:contentTypeDescription="Crear nuevo documento." ma:contentTypeScope="" ma:versionID="079f3c412979709cc1479a5b6e82fb02">
  <xsd:schema xmlns:xsd="http://www.w3.org/2001/XMLSchema" xmlns:xs="http://www.w3.org/2001/XMLSchema" xmlns:p="http://schemas.microsoft.com/office/2006/metadata/properties" xmlns:ns2="45b2f6f1-a99b-4207-9ea1-d80684acf366" xmlns:ns3="5b7c8c05-a42f-47a2-85a8-dd8f1e4ccc84" xmlns:ns4="cc14dfcd-3365-4854-bb5f-6b5072e729a9" targetNamespace="http://schemas.microsoft.com/office/2006/metadata/properties" ma:root="true" ma:fieldsID="75fed29db85bee761f18239b2167bf1c" ns2:_="" ns3:_="" ns4:_="">
    <xsd:import namespace="45b2f6f1-a99b-4207-9ea1-d80684acf366"/>
    <xsd:import namespace="5b7c8c05-a42f-47a2-85a8-dd8f1e4ccc84"/>
    <xsd:import namespace="cc14dfcd-3365-4854-bb5f-6b5072e729a9"/>
    <xsd:element name="properties">
      <xsd:complexType>
        <xsd:sequence>
          <xsd:element name="documentManagement">
            <xsd:complexType>
              <xsd:all>
                <xsd:element ref="ns2:Revisi_x00f3_n" minOccurs="0"/>
                <xsd:element ref="ns2:Fecha_x0020_de_x0020_Revisi_x00f3_n" minOccurs="0"/>
                <xsd:element ref="ns2:Fecha_x0020_de_x0020_Emisi_x00f3_n" minOccurs="0"/>
                <xsd:element ref="ns2:Aprobadores" minOccurs="0"/>
                <xsd:element ref="ns2:CC" minOccurs="0"/>
                <xsd:element ref="ns2:Dias" minOccurs="0"/>
                <xsd:element ref="ns2:Comentarios" minOccurs="0"/>
                <xsd:element ref="ns2:_aprobadores" minOccurs="0"/>
                <xsd:element ref="ns3:Aprobador" minOccurs="0"/>
                <xsd:element ref="ns4:SharedWithUsers" minOccurs="0"/>
                <xsd:element ref="ns4:SharedWithDetails" minOccurs="0"/>
                <xsd:element ref="ns2:AprobacionFormatos" minOccurs="0"/>
                <xsd:element ref="ns3:Primer_x0020_Aprobador" minOccurs="0"/>
                <xsd:element ref="ns3:Segundo_x0020_Aprobador" minOccurs="0"/>
                <xsd:element ref="ns3:Tercer_x0020_Aprobado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b2f6f1-a99b-4207-9ea1-d80684acf366" elementFormDefault="qualified">
    <xsd:import namespace="http://schemas.microsoft.com/office/2006/documentManagement/types"/>
    <xsd:import namespace="http://schemas.microsoft.com/office/infopath/2007/PartnerControls"/>
    <xsd:element name="Revisi_x00f3_n" ma:index="2" nillable="true" ma:displayName="Revisión" ma:internalName="Revisi_x00f3_n" ma:readOnly="false">
      <xsd:simpleType>
        <xsd:restriction base="dms:Text">
          <xsd:maxLength value="255"/>
        </xsd:restriction>
      </xsd:simpleType>
    </xsd:element>
    <xsd:element name="Fecha_x0020_de_x0020_Revisi_x00f3_n" ma:index="3" nillable="true" ma:displayName="Fecha de Revisión" ma:format="DateOnly" ma:internalName="Fecha_x0020_de_x0020_Revisi_x00f3_n" ma:readOnly="false">
      <xsd:simpleType>
        <xsd:restriction base="dms:DateTime"/>
      </xsd:simpleType>
    </xsd:element>
    <xsd:element name="Fecha_x0020_de_x0020_Emisi_x00f3_n" ma:index="4" nillable="true" ma:displayName="Fecha de Emisión" ma:format="DateOnly" ma:internalName="Fecha_x0020_de_x0020_Emisi_x00f3_n" ma:readOnly="false">
      <xsd:simpleType>
        <xsd:restriction base="dms:DateTime"/>
      </xsd:simpleType>
    </xsd:element>
    <xsd:element name="Aprobadores" ma:index="11" nillable="true" ma:displayName="Aprobadores" ma:list="UserInfo" ma:SharePointGroup="0" ma:internalName="Aprobadores" ma:showField="EMail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C" ma:index="12" nillable="true" ma:displayName="CC" ma:list="UserInfo" ma:SharePointGroup="0" ma:internalName="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as" ma:index="13" nillable="true" ma:displayName="Dias" ma:decimals="0" ma:internalName="Dias">
      <xsd:simpleType>
        <xsd:restriction base="dms:Number"/>
      </xsd:simpleType>
    </xsd:element>
    <xsd:element name="Comentarios" ma:index="14" nillable="true" ma:displayName="Comentarios" ma:internalName="Comentarios">
      <xsd:simpleType>
        <xsd:restriction base="dms:Note">
          <xsd:maxLength value="255"/>
        </xsd:restriction>
      </xsd:simpleType>
    </xsd:element>
    <xsd:element name="_aprobadores" ma:index="15" nillable="true" ma:displayName="_aprobadores" ma:internalName="_aprobadores">
      <xsd:simpleType>
        <xsd:restriction base="dms:Text">
          <xsd:maxLength value="255"/>
        </xsd:restriction>
      </xsd:simpleType>
    </xsd:element>
    <xsd:element name="AprobacionFormatos" ma:index="20" nillable="true" ma:displayName="AprobacionFormatos" ma:internalName="AprobacionFormato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c8c05-a42f-47a2-85a8-dd8f1e4ccc84" elementFormDefault="qualified">
    <xsd:import namespace="http://schemas.microsoft.com/office/2006/documentManagement/types"/>
    <xsd:import namespace="http://schemas.microsoft.com/office/infopath/2007/PartnerControls"/>
    <xsd:element name="Aprobador" ma:index="17" nillable="true" ma:displayName="Aprobador" ma:list="UserInfo" ma:SharePointGroup="0" ma:internalName="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imer_x0020_Aprobador" ma:index="21" nillable="true" ma:displayName="Primer Aprobador" ma:list="UserInfo" ma:SharePointGroup="0" ma:internalName="Prim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gundo_x0020_Aprobador" ma:index="22" nillable="true" ma:displayName="Segundo Aprobador" ma:list="UserInfo" ma:SharePointGroup="0" ma:internalName="Segundo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ercer_x0020_Aprobador" ma:index="23" nillable="true" ma:displayName="Tercer Aprobador" ma:list="UserInfo" ma:SharePointGroup="0" ma:internalName="Terc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dfcd-3365-4854-bb5f-6b5072e729a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 ma:readOnly="true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9791B4-B8FC-4E4C-BAAF-5699BA5304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8765EC-7D83-4F06-B1E2-1DAAAC6AF001}">
  <ds:schemaRefs>
    <ds:schemaRef ds:uri="http://www.w3.org/XML/1998/namespace"/>
    <ds:schemaRef ds:uri="http://purl.org/dc/elements/1.1/"/>
    <ds:schemaRef ds:uri="cc14dfcd-3365-4854-bb5f-6b5072e729a9"/>
    <ds:schemaRef ds:uri="http://schemas.microsoft.com/office/2006/documentManagement/types"/>
    <ds:schemaRef ds:uri="http://purl.org/dc/dcmitype/"/>
    <ds:schemaRef ds:uri="5b7c8c05-a42f-47a2-85a8-dd8f1e4ccc84"/>
    <ds:schemaRef ds:uri="http://schemas.microsoft.com/office/2006/metadata/properties"/>
    <ds:schemaRef ds:uri="45b2f6f1-a99b-4207-9ea1-d80684acf366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ADAD92F-E1D1-49FC-BBAB-72B56BF221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b2f6f1-a99b-4207-9ea1-d80684acf366"/>
    <ds:schemaRef ds:uri="5b7c8c05-a42f-47a2-85a8-dd8f1e4ccc84"/>
    <ds:schemaRef ds:uri="cc14dfcd-3365-4854-bb5f-6b5072e729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269</Words>
  <Application>Microsoft Office PowerPoint</Application>
  <PresentationFormat>Presentación en pantalla (4:3)</PresentationFormat>
  <Paragraphs>59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Calibri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agonzalezd</dc:creator>
  <cp:lastModifiedBy>Andres Gonzalez Duque</cp:lastModifiedBy>
  <cp:revision>49</cp:revision>
  <dcterms:created xsi:type="dcterms:W3CDTF">2016-10-11T22:32:06Z</dcterms:created>
  <dcterms:modified xsi:type="dcterms:W3CDTF">2022-02-28T15:45:06Z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0x010100DB149225135C8B4894C274A457CECC57</vt:lpwstr>
  </property>
</Properties>
</file>